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13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5" r:id="rId10"/>
    <p:sldId id="266" r:id="rId11"/>
    <p:sldId id="267" r:id="rId12"/>
  </p:sldIdLst>
  <p:sldSz cx="13257213" cy="9942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4737"/>
  </p:normalViewPr>
  <p:slideViewPr>
    <p:cSldViewPr snapToGrid="0" snapToObjects="1">
      <p:cViewPr>
        <p:scale>
          <a:sx n="65" d="100"/>
          <a:sy n="65" d="100"/>
        </p:scale>
        <p:origin x="19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729E-BE2F-9A4D-9DD8-8A484727BFA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51EF-506A-EC42-A87D-FF1ADCBB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251EF-506A-EC42-A87D-FF1ADCBBC5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291" y="1627167"/>
            <a:ext cx="11268631" cy="3461467"/>
          </a:xfrm>
        </p:spPr>
        <p:txBody>
          <a:bodyPr anchor="b"/>
          <a:lstStyle>
            <a:lvl1pPr algn="ctr"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52" y="5222121"/>
            <a:ext cx="9942910" cy="2400472"/>
          </a:xfrm>
        </p:spPr>
        <p:txBody>
          <a:bodyPr/>
          <a:lstStyle>
            <a:lvl1pPr marL="0" indent="0" algn="ctr">
              <a:buNone/>
              <a:defRPr sz="3480"/>
            </a:lvl1pPr>
            <a:lvl2pPr marL="662849" indent="0" algn="ctr">
              <a:buNone/>
              <a:defRPr sz="2900"/>
            </a:lvl2pPr>
            <a:lvl3pPr marL="1325697" indent="0" algn="ctr">
              <a:buNone/>
              <a:defRPr sz="2610"/>
            </a:lvl3pPr>
            <a:lvl4pPr marL="1988546" indent="0" algn="ctr">
              <a:buNone/>
              <a:defRPr sz="2320"/>
            </a:lvl4pPr>
            <a:lvl5pPr marL="2651394" indent="0" algn="ctr">
              <a:buNone/>
              <a:defRPr sz="2320"/>
            </a:lvl5pPr>
            <a:lvl6pPr marL="3314243" indent="0" algn="ctr">
              <a:buNone/>
              <a:defRPr sz="2320"/>
            </a:lvl6pPr>
            <a:lvl7pPr marL="3977091" indent="0" algn="ctr">
              <a:buNone/>
              <a:defRPr sz="2320"/>
            </a:lvl7pPr>
            <a:lvl8pPr marL="4639940" indent="0" algn="ctr">
              <a:buNone/>
              <a:defRPr sz="2320"/>
            </a:lvl8pPr>
            <a:lvl9pPr marL="5302788" indent="0" algn="ctr">
              <a:buNone/>
              <a:defRPr sz="23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7194" y="529347"/>
            <a:ext cx="2858587" cy="84258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434" y="529347"/>
            <a:ext cx="8410044" cy="84258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29" y="2478726"/>
            <a:ext cx="11434346" cy="4135809"/>
          </a:xfrm>
        </p:spPr>
        <p:txBody>
          <a:bodyPr anchor="b"/>
          <a:lstStyle>
            <a:lvl1pPr>
              <a:defRPr sz="86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9" y="6653661"/>
            <a:ext cx="11434346" cy="2174924"/>
          </a:xfrm>
        </p:spPr>
        <p:txBody>
          <a:bodyPr/>
          <a:lstStyle>
            <a:lvl1pPr marL="0" indent="0">
              <a:buNone/>
              <a:defRPr sz="3480">
                <a:solidFill>
                  <a:schemeClr val="tx1"/>
                </a:solidFill>
              </a:defRPr>
            </a:lvl1pPr>
            <a:lvl2pPr marL="6628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25697" indent="0">
              <a:buNone/>
              <a:defRPr sz="2610">
                <a:solidFill>
                  <a:schemeClr val="tx1">
                    <a:tint val="75000"/>
                  </a:schemeClr>
                </a:solidFill>
              </a:defRPr>
            </a:lvl3pPr>
            <a:lvl4pPr marL="1988546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4pPr>
            <a:lvl5pPr marL="2651394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5pPr>
            <a:lvl6pPr marL="3314243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6pPr>
            <a:lvl7pPr marL="3977091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7pPr>
            <a:lvl8pPr marL="4639940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8pPr>
            <a:lvl9pPr marL="53027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33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1464" y="2646734"/>
            <a:ext cx="5634316" cy="6308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529349"/>
            <a:ext cx="11434346" cy="19217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161" y="2437297"/>
            <a:ext cx="560842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161" y="3631779"/>
            <a:ext cx="560842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1465" y="2437297"/>
            <a:ext cx="5636042" cy="1194482"/>
          </a:xfrm>
        </p:spPr>
        <p:txBody>
          <a:bodyPr anchor="b"/>
          <a:lstStyle>
            <a:lvl1pPr marL="0" indent="0">
              <a:buNone/>
              <a:defRPr sz="3480" b="1"/>
            </a:lvl1pPr>
            <a:lvl2pPr marL="662849" indent="0">
              <a:buNone/>
              <a:defRPr sz="2900" b="1"/>
            </a:lvl2pPr>
            <a:lvl3pPr marL="1325697" indent="0">
              <a:buNone/>
              <a:defRPr sz="2610" b="1"/>
            </a:lvl3pPr>
            <a:lvl4pPr marL="1988546" indent="0">
              <a:buNone/>
              <a:defRPr sz="2320" b="1"/>
            </a:lvl4pPr>
            <a:lvl5pPr marL="2651394" indent="0">
              <a:buNone/>
              <a:defRPr sz="2320" b="1"/>
            </a:lvl5pPr>
            <a:lvl6pPr marL="3314243" indent="0">
              <a:buNone/>
              <a:defRPr sz="2320" b="1"/>
            </a:lvl6pPr>
            <a:lvl7pPr marL="3977091" indent="0">
              <a:buNone/>
              <a:defRPr sz="2320" b="1"/>
            </a:lvl7pPr>
            <a:lvl8pPr marL="4639940" indent="0">
              <a:buNone/>
              <a:defRPr sz="2320" b="1"/>
            </a:lvl8pPr>
            <a:lvl9pPr marL="5302788" indent="0">
              <a:buNone/>
              <a:defRPr sz="2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465" y="3631779"/>
            <a:ext cx="5636042" cy="534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42" y="1431540"/>
            <a:ext cx="6711464" cy="7065628"/>
          </a:xfrm>
        </p:spPr>
        <p:txBody>
          <a:bodyPr/>
          <a:lstStyle>
            <a:lvl1pPr>
              <a:defRPr sz="4639"/>
            </a:lvl1pPr>
            <a:lvl2pPr>
              <a:defRPr sz="4059"/>
            </a:lvl2pPr>
            <a:lvl3pPr>
              <a:defRPr sz="348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60" y="662834"/>
            <a:ext cx="4275796" cy="2319920"/>
          </a:xfrm>
        </p:spPr>
        <p:txBody>
          <a:bodyPr anchor="b"/>
          <a:lstStyle>
            <a:lvl1pPr>
              <a:defRPr sz="46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042" y="1431540"/>
            <a:ext cx="6711464" cy="7065628"/>
          </a:xfrm>
        </p:spPr>
        <p:txBody>
          <a:bodyPr anchor="t"/>
          <a:lstStyle>
            <a:lvl1pPr marL="0" indent="0">
              <a:buNone/>
              <a:defRPr sz="4639"/>
            </a:lvl1pPr>
            <a:lvl2pPr marL="662849" indent="0">
              <a:buNone/>
              <a:defRPr sz="4059"/>
            </a:lvl2pPr>
            <a:lvl3pPr marL="1325697" indent="0">
              <a:buNone/>
              <a:defRPr sz="3480"/>
            </a:lvl3pPr>
            <a:lvl4pPr marL="1988546" indent="0">
              <a:buNone/>
              <a:defRPr sz="2900"/>
            </a:lvl4pPr>
            <a:lvl5pPr marL="2651394" indent="0">
              <a:buNone/>
              <a:defRPr sz="2900"/>
            </a:lvl5pPr>
            <a:lvl6pPr marL="3314243" indent="0">
              <a:buNone/>
              <a:defRPr sz="2900"/>
            </a:lvl6pPr>
            <a:lvl7pPr marL="3977091" indent="0">
              <a:buNone/>
              <a:defRPr sz="2900"/>
            </a:lvl7pPr>
            <a:lvl8pPr marL="4639940" indent="0">
              <a:buNone/>
              <a:defRPr sz="2900"/>
            </a:lvl8pPr>
            <a:lvl9pPr marL="5302788" indent="0">
              <a:buNone/>
              <a:defRPr sz="29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160" y="2982754"/>
            <a:ext cx="4275796" cy="5525921"/>
          </a:xfrm>
        </p:spPr>
        <p:txBody>
          <a:bodyPr/>
          <a:lstStyle>
            <a:lvl1pPr marL="0" indent="0">
              <a:buNone/>
              <a:defRPr sz="2320"/>
            </a:lvl1pPr>
            <a:lvl2pPr marL="662849" indent="0">
              <a:buNone/>
              <a:defRPr sz="2030"/>
            </a:lvl2pPr>
            <a:lvl3pPr marL="1325697" indent="0">
              <a:buNone/>
              <a:defRPr sz="1740"/>
            </a:lvl3pPr>
            <a:lvl4pPr marL="1988546" indent="0">
              <a:buNone/>
              <a:defRPr sz="1450"/>
            </a:lvl4pPr>
            <a:lvl5pPr marL="2651394" indent="0">
              <a:buNone/>
              <a:defRPr sz="1450"/>
            </a:lvl5pPr>
            <a:lvl6pPr marL="3314243" indent="0">
              <a:buNone/>
              <a:defRPr sz="1450"/>
            </a:lvl6pPr>
            <a:lvl7pPr marL="3977091" indent="0">
              <a:buNone/>
              <a:defRPr sz="1450"/>
            </a:lvl7pPr>
            <a:lvl8pPr marL="4639940" indent="0">
              <a:buNone/>
              <a:defRPr sz="1450"/>
            </a:lvl8pPr>
            <a:lvl9pPr marL="5302788" indent="0">
              <a:buNone/>
              <a:defRPr sz="1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434" y="529349"/>
            <a:ext cx="11434346" cy="1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34" y="2646734"/>
            <a:ext cx="11434346" cy="630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433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8ACB-1B9D-5944-B087-C475278955F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452" y="9215239"/>
            <a:ext cx="4474309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2907" y="9215239"/>
            <a:ext cx="2982873" cy="52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ADF5-C7ED-0F49-8A7A-E1FCA1A6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1325697" rtl="0" eaLnBrk="1" latinLnBrk="0" hangingPunct="1">
        <a:lnSpc>
          <a:spcPct val="90000"/>
        </a:lnSpc>
        <a:spcBef>
          <a:spcPct val="0"/>
        </a:spcBef>
        <a:buNone/>
        <a:defRPr sz="63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424" indent="-331424" algn="l" defTabSz="1325697" rtl="0" eaLnBrk="1" latinLnBrk="0" hangingPunct="1">
        <a:lnSpc>
          <a:spcPct val="90000"/>
        </a:lnSpc>
        <a:spcBef>
          <a:spcPts val="1450"/>
        </a:spcBef>
        <a:buFont typeface="Arial" panose="020B0604020202020204" pitchFamily="34" charset="0"/>
        <a:buChar char="•"/>
        <a:defRPr sz="4059" kern="1200">
          <a:solidFill>
            <a:schemeClr val="tx1"/>
          </a:solidFill>
          <a:latin typeface="+mn-lt"/>
          <a:ea typeface="+mn-ea"/>
          <a:cs typeface="+mn-cs"/>
        </a:defRPr>
      </a:lvl1pPr>
      <a:lvl2pPr marL="99427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3480" kern="1200">
          <a:solidFill>
            <a:schemeClr val="tx1"/>
          </a:solidFill>
          <a:latin typeface="+mn-lt"/>
          <a:ea typeface="+mn-ea"/>
          <a:cs typeface="+mn-cs"/>
        </a:defRPr>
      </a:lvl2pPr>
      <a:lvl3pPr marL="1657121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319970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982819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645667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4308516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971364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634213" indent="-331424" algn="l" defTabSz="1325697" rtl="0" eaLnBrk="1" latinLnBrk="0" hangingPunct="1">
        <a:lnSpc>
          <a:spcPct val="90000"/>
        </a:lnSpc>
        <a:spcBef>
          <a:spcPts val="725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1pPr>
      <a:lvl2pPr marL="662849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325697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3pPr>
      <a:lvl4pPr marL="1988546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4pPr>
      <a:lvl5pPr marL="2651394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5pPr>
      <a:lvl6pPr marL="3314243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6pPr>
      <a:lvl7pPr marL="3977091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7pPr>
      <a:lvl8pPr marL="4639940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8pPr>
      <a:lvl9pPr marL="5302788" algn="l" defTabSz="1325697" rtl="0" eaLnBrk="1" latinLnBrk="0" hangingPunct="1">
        <a:defRPr sz="2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10590213" cy="607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3906" y="7366000"/>
            <a:ext cx="8193398" cy="1803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1487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55974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00461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4948" y="9020312"/>
            <a:ext cx="1143000" cy="228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7306366"/>
            <a:ext cx="6920948" cy="23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1487" y="6480313"/>
            <a:ext cx="4031974" cy="32799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6602" y="7682488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5712894" y="8054605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325647" y="8564069"/>
            <a:ext cx="316097" cy="3180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450269" y="8049884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7133874" y="8564069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5236021" y="7682488"/>
            <a:ext cx="316097" cy="318053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066602" y="76568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12894" y="80382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0410" y="85292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baseline="30000" smtClean="0"/>
              <a:t>-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3121" y="76824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5070" y="80261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0974" y="8538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916" y="9018079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66916" y="7135167"/>
            <a:ext cx="75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30000" dirty="0" smtClean="0"/>
              <a:t>+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4926" y="66735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onizing particle</a:t>
            </a:r>
            <a:endParaRPr lang="en-US" sz="24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571747" y="7365999"/>
            <a:ext cx="0" cy="18829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38355" y="8067629"/>
            <a:ext cx="56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V</a:t>
            </a:r>
            <a:endParaRPr lang="en-US" sz="2400"/>
          </a:p>
        </p:txBody>
      </p: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5870942" y="8407608"/>
            <a:ext cx="15237" cy="6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59040" y="8817229"/>
            <a:ext cx="101911" cy="1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 flipH="1">
            <a:off x="6086197" y="8026180"/>
            <a:ext cx="153690" cy="95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291922" y="7656848"/>
            <a:ext cx="0" cy="8481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41744" y="7581406"/>
            <a:ext cx="0" cy="419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394069" y="7546102"/>
            <a:ext cx="0" cy="110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252"/>
            <a:ext cx="10237304" cy="98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ultati immagini per Bragg pe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5" y="138228"/>
            <a:ext cx="11469757" cy="98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5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8466" y="-3864944"/>
            <a:ext cx="12108868" cy="1135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45" y="-3495328"/>
            <a:ext cx="10799802" cy="4319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31" y="1135257"/>
            <a:ext cx="12010689" cy="461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718" y="6832840"/>
            <a:ext cx="10505261" cy="5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07" y="897130"/>
            <a:ext cx="17675225" cy="81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544" y="-3864944"/>
            <a:ext cx="15523590" cy="145586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1665" y="11108637"/>
            <a:ext cx="12449168" cy="12103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-3323058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15197033" y="11212380"/>
            <a:ext cx="1002849" cy="1002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77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1665" y="10693665"/>
            <a:ext cx="124491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3716603" y="12901087"/>
            <a:ext cx="31468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8547" y="12901087"/>
            <a:ext cx="93022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-984703" y="11347824"/>
            <a:ext cx="760782" cy="760782"/>
          </a:xfrm>
          <a:prstGeom prst="diamond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31" tIns="81265" rIns="162531" bIns="812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4890455" y="9763663"/>
            <a:ext cx="3193503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L = 140 mm</a:t>
            </a:r>
            <a:endParaRPr lang="en-US" sz="4977" dirty="0"/>
          </a:p>
        </p:txBody>
      </p:sp>
      <p:sp>
        <p:nvSpPr>
          <p:cNvPr id="19" name="TextBox 18"/>
          <p:cNvSpPr txBox="1"/>
          <p:nvPr/>
        </p:nvSpPr>
        <p:spPr>
          <a:xfrm>
            <a:off x="-603092" y="12797345"/>
            <a:ext cx="460382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/>
              <a:t>x</a:t>
            </a:r>
            <a:endParaRPr lang="en-US" sz="4977" dirty="0"/>
          </a:p>
        </p:txBody>
      </p:sp>
      <p:sp>
        <p:nvSpPr>
          <p:cNvPr id="20" name="TextBox 19"/>
          <p:cNvSpPr txBox="1"/>
          <p:nvPr/>
        </p:nvSpPr>
        <p:spPr>
          <a:xfrm>
            <a:off x="7329863" y="12797342"/>
            <a:ext cx="1212191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77" dirty="0"/>
              <a:t>L - x</a:t>
            </a:r>
          </a:p>
        </p:txBody>
      </p:sp>
    </p:spTree>
    <p:extLst>
      <p:ext uri="{BB962C8B-B14F-4D97-AF65-F5344CB8AC3E}">
        <p14:creationId xmlns:p14="http://schemas.microsoft.com/office/powerpoint/2010/main" val="7672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273057" y="4882208"/>
            <a:ext cx="4336374" cy="4396902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solidFill>
              <a:schemeClr val="bg2"/>
            </a:solidFill>
          </a:ln>
          <a:effectLst>
            <a:softEdge rad="1041400"/>
          </a:effectLst>
          <a:scene3d>
            <a:camera prst="isometricLeftDown"/>
            <a:lightRig rig="soft" dir="t"/>
          </a:scene3d>
          <a:sp3d extrusionH="3175000" contourW="31750" prstMaterial="plastic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873650" y="5247929"/>
            <a:ext cx="0" cy="362712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60970" y="6203291"/>
            <a:ext cx="3067118" cy="17580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TextBox 1083"/>
          <p:cNvSpPr txBox="1"/>
          <p:nvPr/>
        </p:nvSpPr>
        <p:spPr>
          <a:xfrm>
            <a:off x="854706" y="5362136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43596" y="6235422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8134" y="7185434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9027" y="8016613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harter" charset="0"/>
                <a:ea typeface="Charter" charset="0"/>
                <a:cs typeface="Charter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/>
              <p:cNvSpPr txBox="1"/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𝐗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𝐘</m:t>
                      </m:r>
                      <m:r>
                        <a:rPr lang="it-IT" sz="3600" b="1">
                          <a:latin typeface="Cambria Math" charset="0"/>
                          <a:ea typeface="Charter" charset="0"/>
                          <a:cs typeface="Charter" charset="0"/>
                        </a:rPr>
                        <m:t>=</m:t>
                      </m:r>
                      <m:f>
                        <m:fPr>
                          <m:ctrlPr>
                            <a:rPr lang="bg-BG" sz="3600" b="1" i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3600" b="1" i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</m:ctrlPr>
                            </m:dPr>
                            <m:e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𝐀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+</m:t>
                              </m:r>
                              <m:r>
                                <a:rPr lang="it-IT" sz="3600" b="1">
                                  <a:latin typeface="Cambria Math" charset="0"/>
                                  <a:ea typeface="Charter" charset="0"/>
                                  <a:cs typeface="Charter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−(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)</m:t>
                          </m:r>
                        </m:num>
                        <m:den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𝐀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𝐁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𝐂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+</m:t>
                          </m:r>
                          <m:r>
                            <a:rPr lang="it-IT" sz="3600" b="1">
                              <a:latin typeface="Cambria Math" charset="0"/>
                              <a:ea typeface="Charter" charset="0"/>
                              <a:cs typeface="Charter" charset="0"/>
                            </a:rPr>
                            <m:t>𝐃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latin typeface="Charter" charset="0"/>
                  <a:ea typeface="Charter" charset="0"/>
                  <a:cs typeface="Charter" charset="0"/>
                </a:endParaRPr>
              </a:p>
            </p:txBody>
          </p:sp>
        </mc:Choice>
        <mc:Fallback xmlns="">
          <p:sp>
            <p:nvSpPr>
              <p:cNvPr id="1085" name="TextBox 10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13" y="7017886"/>
                <a:ext cx="5282085" cy="2815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/>
          <p:cNvCxnSpPr/>
          <p:nvPr/>
        </p:nvCxnSpPr>
        <p:spPr>
          <a:xfrm flipV="1">
            <a:off x="2167633" y="663241"/>
            <a:ext cx="0" cy="12269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168433" y="1870321"/>
            <a:ext cx="938050" cy="55548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9807" y="2084111"/>
            <a:ext cx="4336374" cy="4396902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scene3d>
            <a:camera prst="isometricLeftDown"/>
            <a:lightRig rig="soft" dir="t"/>
          </a:scene3d>
          <a:sp3d extrusionH="3175000" contourW="31750" prstMaterial="plastic">
            <a:extrusionClr>
              <a:srgbClr val="FFC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495285" y="1729368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95688" y="1960921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1768" y="218590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67848" y="24208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3928" y="262405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59058" y="287043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61013" y="3079980"/>
            <a:ext cx="0" cy="36271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71023" y="1623290"/>
            <a:ext cx="1270000" cy="8178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31706" y="178331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475727" y="190015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819" y="1987604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97290" y="647403"/>
            <a:ext cx="1806533" cy="11063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875656" y="1006070"/>
            <a:ext cx="1584960" cy="9906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259577" y="1346430"/>
            <a:ext cx="1408101" cy="8737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025" y="2057245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98456" y="2507484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207334" y="2945023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97237" y="3395262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198766" y="3845501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98077" y="4314790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00295" y="4745979"/>
            <a:ext cx="3067118" cy="17580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9269829" y="2754966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9274959" y="3362844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9284298" y="3867530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288226" y="4370011"/>
            <a:ext cx="1331935" cy="7906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284298" y="4770507"/>
            <a:ext cx="1484858" cy="86031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9257316" y="5177516"/>
            <a:ext cx="1606742" cy="9233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283650" y="5449817"/>
            <a:ext cx="1866616" cy="108037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/>
          <p:cNvCxnSpPr/>
          <p:nvPr/>
        </p:nvCxnSpPr>
        <p:spPr>
          <a:xfrm>
            <a:off x="5990874" y="5454124"/>
            <a:ext cx="3124265" cy="176514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>
            <a:off x="5898274" y="1595295"/>
            <a:ext cx="0" cy="36053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/>
          <p:cNvCxnSpPr/>
          <p:nvPr/>
        </p:nvCxnSpPr>
        <p:spPr>
          <a:xfrm flipV="1">
            <a:off x="6032496" y="59634"/>
            <a:ext cx="2173536" cy="128341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 rot="1812978">
            <a:off x="6604988" y="624646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rter" charset="0"/>
                <a:ea typeface="Charter" charset="0"/>
                <a:cs typeface="Charter" charset="0"/>
              </a:rPr>
              <a:t>38 mm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9515" y="3093963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35 mm</a:t>
            </a:r>
          </a:p>
        </p:txBody>
      </p:sp>
      <p:sp>
        <p:nvSpPr>
          <p:cNvPr id="123" name="TextBox 122"/>
          <p:cNvSpPr txBox="1"/>
          <p:nvPr/>
        </p:nvSpPr>
        <p:spPr>
          <a:xfrm rot="19769942">
            <a:off x="6405005" y="19385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harter" charset="0"/>
                <a:ea typeface="Charter" charset="0"/>
                <a:cs typeface="Charter" charset="0"/>
              </a:rPr>
              <a:t>30 mm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38448" y="2264520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688182" y="34008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rter Roman" charset="0"/>
                <a:ea typeface="Charter Roman" charset="0"/>
                <a:cs typeface="Charter Roman" charset="0"/>
              </a:rPr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11285869" y="424686"/>
            <a:ext cx="1331844" cy="787022"/>
          </a:xfrm>
          <a:prstGeom prst="straightConnector1">
            <a:avLst/>
          </a:prstGeom>
          <a:ln w="762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01520" y="647403"/>
            <a:ext cx="71561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endParaRPr lang="en-US" sz="4400" b="1">
              <a:solidFill>
                <a:srgbClr val="C00000"/>
              </a:solidFill>
              <a:latin typeface="Symbol" charset="2"/>
              <a:ea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690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9" y="1136009"/>
            <a:ext cx="12052012" cy="740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0" y="982080"/>
            <a:ext cx="12052012" cy="43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9" r="43655"/>
          <a:stretch/>
        </p:blipFill>
        <p:spPr>
          <a:xfrm>
            <a:off x="10136596" y="152399"/>
            <a:ext cx="787401" cy="961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5476"/>
          <a:stretch/>
        </p:blipFill>
        <p:spPr>
          <a:xfrm>
            <a:off x="2120587" y="152402"/>
            <a:ext cx="8016009" cy="961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8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516" r="6915" b="38671"/>
          <a:stretch/>
        </p:blipFill>
        <p:spPr>
          <a:xfrm rot="16200000">
            <a:off x="5591469" y="4203993"/>
            <a:ext cx="9942513" cy="153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t="12262" r="9053" b="13141"/>
          <a:stretch/>
        </p:blipFill>
        <p:spPr>
          <a:xfrm>
            <a:off x="1964022" y="-1"/>
            <a:ext cx="7831434" cy="99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201890" y="190500"/>
            <a:ext cx="8932960" cy="8896350"/>
            <a:chOff x="3390900" y="361950"/>
            <a:chExt cx="9296400" cy="9258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6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path path="circle">
              <a:fillToRect r="100000" b="100000"/>
            </a:path>
          </a:gradFill>
        </p:grpSpPr>
        <p:sp>
          <p:nvSpPr>
            <p:cNvPr id="37" name="Rectangle 36"/>
            <p:cNvSpPr/>
            <p:nvPr/>
          </p:nvSpPr>
          <p:spPr>
            <a:xfrm>
              <a:off x="3390900" y="361950"/>
              <a:ext cx="9296400" cy="9258300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chilly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082802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6874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946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24350" y="2173287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24350" y="3984624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350" y="5795961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24350" y="7607300"/>
              <a:ext cx="8286750" cy="0"/>
            </a:xfrm>
            <a:prstGeom prst="line">
              <a:avLst/>
            </a:prstGeom>
            <a:grpFill/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50180" y="400050"/>
              <a:ext cx="0" cy="9182100"/>
            </a:xfrm>
            <a:prstGeom prst="line">
              <a:avLst/>
            </a:prstGeom>
            <a:grp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flipH="1">
            <a:off x="4989229" y="9620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989229" y="9429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989229" y="9239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89229" y="9048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989229" y="8858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89229" y="8667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989229" y="8477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89229" y="8286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989229" y="80962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89229" y="790575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988482" y="7696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88482" y="7505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988482" y="7315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988482" y="7124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988482" y="6934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8482" y="6743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988482" y="6553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988482" y="6362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988482" y="61722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988482" y="59817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88482" y="2514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88482" y="2324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988482" y="21336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988482" y="1943100"/>
            <a:ext cx="8007537" cy="0"/>
          </a:xfrm>
          <a:prstGeom prst="straightConnector1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993401" y="21336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88482" y="23241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94578" y="194614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88482" y="3015996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994578" y="2638044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1688" y="6362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006770" y="5981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998302" y="7124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05074" y="6743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993223" y="7886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999995" y="7505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991530" y="8648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6609" y="8267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94916" y="9410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03381" y="902970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2990496" y="6167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995578" y="5786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987110" y="6929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2993882" y="6548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982031" y="7691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2988803" y="7310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2980338" y="8453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2985417" y="8072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2983724" y="9215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2992189" y="8834628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2992788" y="5463540"/>
            <a:ext cx="0" cy="209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8779" y="1073426"/>
            <a:ext cx="312866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800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m steps</a:t>
            </a:r>
          </a:p>
          <a:p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 smtClean="0">
                <a:latin typeface="Charter Roman" charset="0"/>
                <a:ea typeface="Charter Roman" charset="0"/>
                <a:cs typeface="Charter Roman" charset="0"/>
              </a:rPr>
              <a:t>Total area scanned per acquisition:</a:t>
            </a:r>
          </a:p>
          <a:p>
            <a:endParaRPr lang="en-US" sz="2800" b="1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29.6 x 29.6 mm</a:t>
            </a:r>
            <a:r>
              <a:rPr lang="en-US" sz="2800" baseline="30000" dirty="0" smtClean="0">
                <a:latin typeface="Charter Roman" charset="0"/>
                <a:ea typeface="Charter Roman" charset="0"/>
                <a:cs typeface="Charter Roman" charset="0"/>
              </a:rPr>
              <a:t>2</a:t>
            </a:r>
          </a:p>
          <a:p>
            <a:endParaRPr lang="en-US" sz="2800" baseline="30000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b="1" dirty="0" smtClean="0">
                <a:latin typeface="Charter Roman" charset="0"/>
                <a:ea typeface="Charter Roman" charset="0"/>
                <a:cs typeface="Charter Roman" charset="0"/>
              </a:rPr>
              <a:t>Total number of points per acquisition:</a:t>
            </a:r>
          </a:p>
          <a:p>
            <a:endParaRPr lang="en-US" sz="2800" b="1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1369</a:t>
            </a:r>
          </a:p>
          <a:p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(37 x 37 point matrix)</a:t>
            </a:r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66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11149</TotalTime>
  <Words>67</Words>
  <Application>Microsoft Macintosh PowerPoint</Application>
  <PresentationFormat>Custom</PresentationFormat>
  <Paragraphs>39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Calibri Light</vt:lpstr>
      <vt:lpstr>Cambria Math</vt:lpstr>
      <vt:lpstr>Charter</vt:lpstr>
      <vt:lpstr>Charter Roman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cp:lastPrinted>2018-06-27T13:11:30Z</cp:lastPrinted>
  <dcterms:created xsi:type="dcterms:W3CDTF">2018-05-24T07:30:31Z</dcterms:created>
  <dcterms:modified xsi:type="dcterms:W3CDTF">2018-06-27T13:14:47Z</dcterms:modified>
</cp:coreProperties>
</file>